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Nunito"/>
      <p:regular r:id="rId25"/>
      <p:bold r:id="rId26"/>
      <p:italic r:id="rId27"/>
      <p:boldItalic r:id="rId28"/>
    </p:embeddedFont>
    <p:embeddedFont>
      <p:font typeface="Maven Pro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242A4AC-2A66-4F3C-B675-B051F76B8D07}">
  <a:tblStyle styleId="{7242A4AC-2A66-4F3C-B675-B051F76B8D0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Nunito-bold.fntdata"/><Relationship Id="rId25" Type="http://schemas.openxmlformats.org/officeDocument/2006/relationships/font" Target="fonts/Nunito-regular.fntdata"/><Relationship Id="rId28" Type="http://schemas.openxmlformats.org/officeDocument/2006/relationships/font" Target="fonts/Nunito-boldItalic.fntdata"/><Relationship Id="rId27" Type="http://schemas.openxmlformats.org/officeDocument/2006/relationships/font" Target="fonts/Nuni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MavenPr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MavenPr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110d7fe45d7_0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110d7fe45d7_0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Ashkelon and Ashdod have much less sample dates as also began to collect data in 2017,2016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4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Naharia - number of different depth change over the years</a:t>
            </a:r>
            <a:endParaRPr sz="14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10def81d563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10def81d563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1111b738969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1111b738969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הסבר על טרנספומצייה של ההדאתא  &gt;&gt; הסבר על הגרף &gt;&gt; תובנות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iw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Sharp  drop in organism diversity on Naharia due to reduce number of sample dates ?  although 2020 has less sample dates but about the same diversity as 2015.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iw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‘Sponge’  - High diversity low frequency</a:t>
            </a:r>
            <a:endParaRPr sz="12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1111b738969_4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1111b738969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iw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We convinced that the lower diversity that we see in Ashkelon &amp; Ashdod is due to bias in the data samling - less sample dates and less places(depths).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#there is also disapering of 'Algae' (taxonomy_group) in Ashkelon in 2020 . </a:t>
            </a:r>
            <a:r>
              <a:rPr lang="iw" sz="1050">
                <a:solidFill>
                  <a:srgbClr val="008000"/>
                </a:solidFill>
                <a:highlight>
                  <a:srgbClr val="FFFFFE"/>
                </a:highlight>
                <a:latin typeface="Courier New"/>
                <a:ea typeface="Courier New"/>
                <a:cs typeface="Courier New"/>
                <a:sym typeface="Courier New"/>
              </a:rPr>
              <a:t>#Ashdod 2018 - much more % of sponge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</a:pPr>
            <a:r>
              <a:rPr lang="iw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Although ‘Turf’ is having 44% of the data , it has not been recognized in Ashkelon and Ashdod.</a:t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008000"/>
              </a:solidFill>
              <a:highlight>
                <a:srgbClr val="FFFFF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111b738969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111b738969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עונה על השאלה העסקית - האם יש קשר בין האורגניזמים השונים ?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111b7641477_1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111b7641477_1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11b7641477_1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11b7641477_1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11b7641477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111b7641477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111b7641477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111b7641477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11b7641477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111b7641477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11b7641477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11b7641477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0def81d563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0def81d563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10d7fe45d7_0_6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10d7fe45d7_0_6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0d7fe45d7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0d7fe45d7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0def81d56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10def81d56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def81d5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def81d5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10def81d5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10def81d5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10def81d56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10def81d56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Although ‘Sponge ‘ tax. group has observed 20 different species , his total freq is less than 3%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Relationship Id="rId4" Type="http://schemas.openxmlformats.org/officeDocument/2006/relationships/image" Target="../media/image26.png"/><Relationship Id="rId5" Type="http://schemas.openxmlformats.org/officeDocument/2006/relationships/image" Target="../media/image28.jpg"/><Relationship Id="rId6" Type="http://schemas.openxmlformats.org/officeDocument/2006/relationships/image" Target="../media/image27.jpg"/><Relationship Id="rId7" Type="http://schemas.openxmlformats.org/officeDocument/2006/relationships/image" Target="../media/image29.jpg"/><Relationship Id="rId8" Type="http://schemas.openxmlformats.org/officeDocument/2006/relationships/image" Target="../media/image2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6.png"/><Relationship Id="rId4" Type="http://schemas.openxmlformats.org/officeDocument/2006/relationships/image" Target="../media/image3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6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Relationship Id="rId7" Type="http://schemas.openxmlformats.org/officeDocument/2006/relationships/image" Target="../media/image30.png"/><Relationship Id="rId8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ralnet.ucsd.edu/source/307/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Relationship Id="rId4" Type="http://schemas.openxmlformats.org/officeDocument/2006/relationships/image" Target="../media/image25.png"/><Relationship Id="rId5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643" y="4032951"/>
            <a:ext cx="1977597" cy="110826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3"/>
          <p:cNvSpPr txBox="1"/>
          <p:nvPr>
            <p:ph type="ctrTitle"/>
          </p:nvPr>
        </p:nvSpPr>
        <p:spPr>
          <a:xfrm>
            <a:off x="0" y="1621825"/>
            <a:ext cx="8520600" cy="12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4130"/>
              <a:t>Med Sea Photo </a:t>
            </a:r>
            <a:endParaRPr sz="4130"/>
          </a:p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4130"/>
              <a:t>Survey Analysis</a:t>
            </a:r>
            <a:endParaRPr sz="4040"/>
          </a:p>
        </p:txBody>
      </p:sp>
      <p:pic>
        <p:nvPicPr>
          <p:cNvPr id="279" name="Google Shape;279;p13"/>
          <p:cNvPicPr preferRelativeResize="0"/>
          <p:nvPr/>
        </p:nvPicPr>
        <p:blipFill rotWithShape="1">
          <a:blip r:embed="rId4">
            <a:alphaModFix/>
          </a:blip>
          <a:srcRect b="0" l="18173" r="0" t="0"/>
          <a:stretch/>
        </p:blipFill>
        <p:spPr>
          <a:xfrm>
            <a:off x="4502016" y="4051732"/>
            <a:ext cx="1618225" cy="111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3"/>
          <p:cNvPicPr preferRelativeResize="0"/>
          <p:nvPr/>
        </p:nvPicPr>
        <p:blipFill rotWithShape="1">
          <a:blip r:embed="rId5">
            <a:alphaModFix/>
          </a:blip>
          <a:srcRect b="0" l="0" r="45286" t="0"/>
          <a:stretch/>
        </p:blipFill>
        <p:spPr>
          <a:xfrm>
            <a:off x="3415591" y="4043930"/>
            <a:ext cx="1086449" cy="111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3"/>
          <p:cNvSpPr txBox="1"/>
          <p:nvPr/>
        </p:nvSpPr>
        <p:spPr>
          <a:xfrm>
            <a:off x="0" y="3617200"/>
            <a:ext cx="5884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solidFill>
                  <a:srgbClr val="FFE599"/>
                </a:solidFill>
                <a:latin typeface="Nunito"/>
                <a:ea typeface="Nunito"/>
                <a:cs typeface="Nunito"/>
                <a:sym typeface="Nunito"/>
              </a:rPr>
              <a:t>Liad Elkobi, </a:t>
            </a:r>
            <a:r>
              <a:rPr b="1" lang="iw">
                <a:solidFill>
                  <a:srgbClr val="FFE599"/>
                </a:solidFill>
                <a:latin typeface="Nunito"/>
                <a:ea typeface="Nunito"/>
                <a:cs typeface="Nunito"/>
                <a:sym typeface="Nunito"/>
              </a:rPr>
              <a:t>Ohad Gamliel, Noam Levi Avshalom</a:t>
            </a:r>
            <a:r>
              <a:rPr lang="iw">
                <a:solidFill>
                  <a:srgbClr val="FFE599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endParaRPr b="1">
              <a:solidFill>
                <a:srgbClr val="FFE599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82" name="Google Shape;282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0241" y="4051730"/>
            <a:ext cx="1550337" cy="1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0561" y="4055630"/>
            <a:ext cx="1472562" cy="1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0" y="4030400"/>
            <a:ext cx="1669234" cy="11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"/>
          <p:cNvSpPr txBox="1"/>
          <p:nvPr/>
        </p:nvSpPr>
        <p:spPr>
          <a:xfrm>
            <a:off x="1705050" y="804475"/>
            <a:ext cx="57339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Ashkelon and Ashdod - less sample dates ; one depth only 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Inconsistent</a:t>
            </a:r>
            <a:r>
              <a:rPr lang="iw">
                <a:latin typeface="Nunito"/>
                <a:ea typeface="Nunito"/>
                <a:cs typeface="Nunito"/>
                <a:sym typeface="Nunito"/>
              </a:rPr>
              <a:t> number of sample dates along the years.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Different sample dates between sites &amp; depths .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Non organism groups (shadow , sand etc. ).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60" name="Google Shape;36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099" y="2262850"/>
            <a:ext cx="4237476" cy="2784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0" y="2230175"/>
            <a:ext cx="4738799" cy="285002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2"/>
          <p:cNvSpPr txBox="1"/>
          <p:nvPr>
            <p:ph type="title"/>
          </p:nvPr>
        </p:nvSpPr>
        <p:spPr>
          <a:xfrm>
            <a:off x="0" y="0"/>
            <a:ext cx="9144000" cy="5436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Potential Bias in the 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3"/>
          <p:cNvSpPr txBox="1"/>
          <p:nvPr>
            <p:ph type="ctrTitle"/>
          </p:nvPr>
        </p:nvSpPr>
        <p:spPr>
          <a:xfrm>
            <a:off x="791050" y="1177675"/>
            <a:ext cx="5040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Correlations</a:t>
            </a:r>
            <a:r>
              <a:rPr lang="iw"/>
              <a:t> &amp;</a:t>
            </a:r>
            <a:endParaRPr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		Drill downs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24"/>
          <p:cNvSpPr txBox="1"/>
          <p:nvPr>
            <p:ph type="title"/>
          </p:nvPr>
        </p:nvSpPr>
        <p:spPr>
          <a:xfrm>
            <a:off x="796650" y="319775"/>
            <a:ext cx="7550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iw"/>
              <a:t>Diversity Analysis (1)</a:t>
            </a:r>
            <a:endParaRPr b="0" sz="205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373" name="Google Shape;373;p24"/>
          <p:cNvSpPr txBox="1"/>
          <p:nvPr/>
        </p:nvSpPr>
        <p:spPr>
          <a:xfrm>
            <a:off x="1228825" y="829175"/>
            <a:ext cx="6892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Is there any differences in the biological d</a:t>
            </a:r>
            <a:r>
              <a:rPr lang="iw">
                <a:latin typeface="Nunito"/>
                <a:ea typeface="Nunito"/>
                <a:cs typeface="Nunito"/>
                <a:sym typeface="Nunito"/>
              </a:rPr>
              <a:t>iversity between different sites and years ?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Separate between Ashkelon &amp; Ashdod to the rest of the df.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Sharp  Drop in Naharia ,2015-2018 ; 2018 ‘Sponge’ &amp; Hydrozoa disappeared 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Absence of hard coral in Naharia , higher % of sponge species in Sdot Yam 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74" name="Google Shape;37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4750" y="1961875"/>
            <a:ext cx="4746750" cy="305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25" y="1882045"/>
            <a:ext cx="4210050" cy="3213080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24"/>
          <p:cNvSpPr txBox="1"/>
          <p:nvPr/>
        </p:nvSpPr>
        <p:spPr>
          <a:xfrm>
            <a:off x="0" y="0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Nunito"/>
              <a:buChar char="●"/>
            </a:pPr>
            <a:r>
              <a:t/>
            </a:r>
            <a:endParaRPr/>
          </a:p>
        </p:txBody>
      </p:sp>
      <p:sp>
        <p:nvSpPr>
          <p:cNvPr id="377" name="Google Shape;377;p24"/>
          <p:cNvSpPr txBox="1"/>
          <p:nvPr>
            <p:ph type="title"/>
          </p:nvPr>
        </p:nvSpPr>
        <p:spPr>
          <a:xfrm>
            <a:off x="0" y="0"/>
            <a:ext cx="9144000" cy="370500"/>
          </a:xfrm>
          <a:prstGeom prst="rect">
            <a:avLst/>
          </a:prstGeom>
          <a:solidFill>
            <a:srgbClr val="22B8F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788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rich Is the organisms diversity along the different sites and years? 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78" name="Google Shape;378;p24"/>
          <p:cNvSpPr/>
          <p:nvPr/>
        </p:nvSpPr>
        <p:spPr>
          <a:xfrm>
            <a:off x="2660425" y="2637272"/>
            <a:ext cx="241800" cy="96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4"/>
          <p:cNvSpPr/>
          <p:nvPr/>
        </p:nvSpPr>
        <p:spPr>
          <a:xfrm>
            <a:off x="8121625" y="1133075"/>
            <a:ext cx="241800" cy="963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"/>
          <p:cNvSpPr/>
          <p:nvPr/>
        </p:nvSpPr>
        <p:spPr>
          <a:xfrm>
            <a:off x="5175750" y="2206555"/>
            <a:ext cx="1228800" cy="2618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24"/>
          <p:cNvSpPr/>
          <p:nvPr/>
        </p:nvSpPr>
        <p:spPr>
          <a:xfrm>
            <a:off x="6446875" y="4047800"/>
            <a:ext cx="986100" cy="77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24"/>
          <p:cNvSpPr/>
          <p:nvPr/>
        </p:nvSpPr>
        <p:spPr>
          <a:xfrm>
            <a:off x="7472625" y="2206555"/>
            <a:ext cx="1024500" cy="2618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24"/>
          <p:cNvSpPr/>
          <p:nvPr/>
        </p:nvSpPr>
        <p:spPr>
          <a:xfrm>
            <a:off x="676425" y="4047809"/>
            <a:ext cx="1363200" cy="89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"/>
          <p:cNvSpPr/>
          <p:nvPr/>
        </p:nvSpPr>
        <p:spPr>
          <a:xfrm>
            <a:off x="2086475" y="2096080"/>
            <a:ext cx="1146300" cy="281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3279625" y="4047809"/>
            <a:ext cx="1228800" cy="895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5"/>
          <p:cNvSpPr txBox="1"/>
          <p:nvPr>
            <p:ph type="title"/>
          </p:nvPr>
        </p:nvSpPr>
        <p:spPr>
          <a:xfrm>
            <a:off x="796650" y="117100"/>
            <a:ext cx="7550700" cy="50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990"/>
              <a:buNone/>
            </a:pPr>
            <a:r>
              <a:rPr lang="iw"/>
              <a:t>Diversity Analysis (2)</a:t>
            </a:r>
            <a:endParaRPr b="0" sz="2055">
              <a:solidFill>
                <a:srgbClr val="21212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1" algn="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200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20"/>
          </a:p>
        </p:txBody>
      </p:sp>
      <p:sp>
        <p:nvSpPr>
          <p:cNvPr id="391" name="Google Shape;391;p25"/>
          <p:cNvSpPr txBox="1"/>
          <p:nvPr/>
        </p:nvSpPr>
        <p:spPr>
          <a:xfrm>
            <a:off x="934475" y="543400"/>
            <a:ext cx="7135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Changes along the years - Ashkelon 2020 , Ashdod 2018 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Low % of Algae species compared to other sites.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‘Turf’ (44% of data) is missing in Ashkelon &amp; Ashdod .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No corals in Ashkelon</a:t>
            </a:r>
            <a:endParaRPr sz="12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92" name="Google Shape;39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20923"/>
            <a:ext cx="4768825" cy="3172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825" y="1783539"/>
            <a:ext cx="4286250" cy="3247086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25"/>
          <p:cNvSpPr txBox="1"/>
          <p:nvPr>
            <p:ph type="title"/>
          </p:nvPr>
        </p:nvSpPr>
        <p:spPr>
          <a:xfrm>
            <a:off x="0" y="-98668"/>
            <a:ext cx="9144000" cy="370500"/>
          </a:xfrm>
          <a:prstGeom prst="rect">
            <a:avLst/>
          </a:prstGeom>
          <a:solidFill>
            <a:srgbClr val="22B8F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3083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Arial"/>
              <a:buChar char="●"/>
            </a:pPr>
            <a:r>
              <a:rPr lang="iw" sz="1788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How rich Is the organisms diversity along the different sites and years?</a:t>
            </a:r>
            <a:endParaRPr sz="1788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	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25"/>
          <p:cNvSpPr/>
          <p:nvPr/>
        </p:nvSpPr>
        <p:spPr>
          <a:xfrm>
            <a:off x="8347350" y="1820923"/>
            <a:ext cx="241800" cy="10308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25"/>
          <p:cNvSpPr/>
          <p:nvPr/>
        </p:nvSpPr>
        <p:spPr>
          <a:xfrm>
            <a:off x="5936050" y="933675"/>
            <a:ext cx="241800" cy="8499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25"/>
          <p:cNvSpPr/>
          <p:nvPr/>
        </p:nvSpPr>
        <p:spPr>
          <a:xfrm>
            <a:off x="393450" y="3923494"/>
            <a:ext cx="1751100" cy="84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25"/>
          <p:cNvSpPr/>
          <p:nvPr/>
        </p:nvSpPr>
        <p:spPr>
          <a:xfrm>
            <a:off x="2198525" y="3923494"/>
            <a:ext cx="1493700" cy="903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5"/>
          <p:cNvSpPr/>
          <p:nvPr/>
        </p:nvSpPr>
        <p:spPr>
          <a:xfrm>
            <a:off x="7287975" y="3923494"/>
            <a:ext cx="1692000" cy="84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25"/>
          <p:cNvSpPr/>
          <p:nvPr/>
        </p:nvSpPr>
        <p:spPr>
          <a:xfrm>
            <a:off x="5279775" y="3923494"/>
            <a:ext cx="1943700" cy="849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25"/>
          <p:cNvSpPr/>
          <p:nvPr/>
        </p:nvSpPr>
        <p:spPr>
          <a:xfrm>
            <a:off x="1888650" y="2042930"/>
            <a:ext cx="332100" cy="18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25"/>
          <p:cNvSpPr/>
          <p:nvPr/>
        </p:nvSpPr>
        <p:spPr>
          <a:xfrm>
            <a:off x="6955875" y="2006036"/>
            <a:ext cx="332100" cy="18807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"/>
          <p:cNvSpPr/>
          <p:nvPr/>
        </p:nvSpPr>
        <p:spPr>
          <a:xfrm>
            <a:off x="3360125" y="2431050"/>
            <a:ext cx="332100" cy="6369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6"/>
          <p:cNvSpPr txBox="1"/>
          <p:nvPr>
            <p:ph type="title"/>
          </p:nvPr>
        </p:nvSpPr>
        <p:spPr>
          <a:xfrm>
            <a:off x="1168750" y="414900"/>
            <a:ext cx="7421400" cy="6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Linear</a:t>
            </a:r>
            <a:r>
              <a:rPr lang="iw"/>
              <a:t> </a:t>
            </a:r>
            <a:r>
              <a:rPr lang="iw"/>
              <a:t>Correlations</a:t>
            </a:r>
            <a:r>
              <a:rPr lang="iw"/>
              <a:t> between </a:t>
            </a:r>
            <a:r>
              <a:rPr lang="iw"/>
              <a:t>organisms</a:t>
            </a:r>
            <a:r>
              <a:rPr lang="iw"/>
              <a:t> </a:t>
            </a:r>
            <a:endParaRPr/>
          </a:p>
        </p:txBody>
      </p:sp>
      <p:sp>
        <p:nvSpPr>
          <p:cNvPr id="409" name="Google Shape;409;p26"/>
          <p:cNvSpPr txBox="1"/>
          <p:nvPr/>
        </p:nvSpPr>
        <p:spPr>
          <a:xfrm>
            <a:off x="211970" y="1253097"/>
            <a:ext cx="67242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latin typeface="Nunito"/>
                <a:ea typeface="Nunito"/>
                <a:cs typeface="Nunito"/>
                <a:sym typeface="Nunito"/>
              </a:rPr>
              <a:t>Using </a:t>
            </a:r>
            <a:r>
              <a:rPr lang="iw" sz="1300">
                <a:latin typeface="Nunito"/>
                <a:ea typeface="Nunito"/>
                <a:cs typeface="Nunito"/>
                <a:sym typeface="Nunito"/>
              </a:rPr>
              <a:t>pearson</a:t>
            </a:r>
            <a:r>
              <a:rPr lang="iw" sz="1300"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iw" sz="1300">
                <a:latin typeface="Nunito"/>
                <a:ea typeface="Nunito"/>
                <a:cs typeface="Nunito"/>
                <a:sym typeface="Nunito"/>
              </a:rPr>
              <a:t>correlation</a:t>
            </a:r>
            <a:r>
              <a:rPr lang="iw" sz="1300">
                <a:latin typeface="Nunito"/>
                <a:ea typeface="Nunito"/>
                <a:cs typeface="Nunito"/>
                <a:sym typeface="Nunito"/>
              </a:rPr>
              <a:t> function we found: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300">
                <a:latin typeface="Nunito"/>
                <a:ea typeface="Nunito"/>
                <a:cs typeface="Nunito"/>
                <a:sym typeface="Nunito"/>
              </a:rPr>
              <a:t>Mid-strong correlation in </a:t>
            </a:r>
            <a:r>
              <a:rPr b="1" lang="iw" sz="1300">
                <a:latin typeface="Nunito"/>
                <a:ea typeface="Nunito"/>
                <a:cs typeface="Nunito"/>
                <a:sym typeface="Nunito"/>
              </a:rPr>
              <a:t>opposite </a:t>
            </a:r>
            <a:r>
              <a:rPr lang="iw" sz="1300">
                <a:latin typeface="Nunito"/>
                <a:ea typeface="Nunito"/>
                <a:cs typeface="Nunito"/>
                <a:sym typeface="Nunito"/>
              </a:rPr>
              <a:t>ratio between ‘Turf’ and ‘Bryozoan</a:t>
            </a:r>
            <a:r>
              <a:rPr b="1" lang="iw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’.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Font typeface="Nunito"/>
              <a:buChar char="●"/>
            </a:pPr>
            <a:r>
              <a:rPr lang="iw" sz="1300">
                <a:latin typeface="Nunito"/>
                <a:ea typeface="Nunito"/>
                <a:cs typeface="Nunito"/>
                <a:sym typeface="Nunito"/>
              </a:rPr>
              <a:t>Strong Positive correlation (&gt;0.7) between 3 pairs of Organisms.</a:t>
            </a:r>
            <a:endParaRPr sz="1300">
              <a:latin typeface="Nunito"/>
              <a:ea typeface="Nunito"/>
              <a:cs typeface="Nunito"/>
              <a:sym typeface="Nunito"/>
            </a:endParaRPr>
          </a:p>
          <a:p>
            <a:pPr indent="-288925" lvl="1" marL="914400" rtl="0" algn="l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50"/>
              <a:buFont typeface="Courier New"/>
              <a:buChar char="○"/>
            </a:pPr>
            <a:r>
              <a:rPr b="1" lang="iw" sz="950">
                <a:solidFill>
                  <a:srgbClr val="212121"/>
                </a:solidFill>
                <a:highlight>
                  <a:schemeClr val="lt1"/>
                </a:highlight>
                <a:latin typeface="Courier New"/>
                <a:ea typeface="Courier New"/>
                <a:cs typeface="Courier New"/>
                <a:sym typeface="Courier New"/>
              </a:rPr>
              <a:t>('Codium', 'Padina sp', 0.78)</a:t>
            </a:r>
            <a:endParaRPr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○"/>
            </a:pPr>
            <a:r>
              <a:rPr lang="iw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('Botryocladia Sp.', 'Ircinia dendroides', 0.80 )</a:t>
            </a:r>
            <a:endParaRPr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288925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950"/>
              <a:buFont typeface="Courier New"/>
              <a:buChar char="○"/>
            </a:pPr>
            <a:r>
              <a:rPr lang="iw" sz="950">
                <a:solidFill>
                  <a:srgbClr val="21212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('Petrosia ficiformis', 'Cerianthus sp.', 0.77)</a:t>
            </a:r>
            <a:endParaRPr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21212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410" name="Google Shape;410;p26"/>
          <p:cNvSpPr txBox="1"/>
          <p:nvPr/>
        </p:nvSpPr>
        <p:spPr>
          <a:xfrm>
            <a:off x="5632900" y="1650625"/>
            <a:ext cx="3449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000">
                <a:latin typeface="Nunito"/>
                <a:ea typeface="Nunito"/>
                <a:cs typeface="Nunito"/>
                <a:sym typeface="Nunito"/>
              </a:rPr>
              <a:t>Pearson corr matrix - corr &gt; 0.7 ( or &lt; - 0.7)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11" name="Google Shape;41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0125" y="1906450"/>
            <a:ext cx="3559225" cy="3187126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6"/>
          <p:cNvSpPr txBox="1"/>
          <p:nvPr>
            <p:ph type="title"/>
          </p:nvPr>
        </p:nvSpPr>
        <p:spPr>
          <a:xfrm>
            <a:off x="0" y="0"/>
            <a:ext cx="9144000" cy="471600"/>
          </a:xfrm>
          <a:prstGeom prst="rect">
            <a:avLst/>
          </a:prstGeom>
          <a:solidFill>
            <a:srgbClr val="BF900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</a:t>
            </a: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Is there a correlation between the different organisms  ?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13" name="Google Shape;41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83475" y="1100699"/>
            <a:ext cx="2511825" cy="61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875" y="2581100"/>
            <a:ext cx="1668525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27100" y="2581100"/>
            <a:ext cx="1331190" cy="111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06700" y="3863975"/>
            <a:ext cx="1513275" cy="133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224775" y="3863975"/>
            <a:ext cx="1708225" cy="127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900"/>
              <a:buFont typeface="Nunito"/>
              <a:buChar char="●"/>
            </a:pPr>
            <a:r>
              <a:rPr lang="iw" sz="1900">
                <a:latin typeface="Nunito"/>
                <a:ea typeface="Nunito"/>
                <a:cs typeface="Nunito"/>
                <a:sym typeface="Nunito"/>
              </a:rPr>
              <a:t>Which of the sites is the most stable?</a:t>
            </a:r>
            <a:endParaRPr/>
          </a:p>
        </p:txBody>
      </p:sp>
      <p:sp>
        <p:nvSpPr>
          <p:cNvPr id="423" name="Google Shape;423;p27"/>
          <p:cNvSpPr txBox="1"/>
          <p:nvPr>
            <p:ph type="title"/>
          </p:nvPr>
        </p:nvSpPr>
        <p:spPr>
          <a:xfrm>
            <a:off x="0" y="0"/>
            <a:ext cx="9144000" cy="3705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788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which of the sites is the most stable?</a:t>
            </a:r>
            <a:endParaRPr sz="1788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24" name="Google Shape;4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0561" y="3412739"/>
            <a:ext cx="5915898" cy="1784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413407"/>
            <a:ext cx="3228100" cy="173009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27"/>
          <p:cNvSpPr txBox="1"/>
          <p:nvPr/>
        </p:nvSpPr>
        <p:spPr>
          <a:xfrm>
            <a:off x="114050" y="31557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iw" sz="1000"/>
              <a:t> </a:t>
            </a:r>
            <a:r>
              <a:rPr b="1" i="1" lang="iw" sz="1000"/>
              <a:t>Siganus rivulatus-סיכן משויש </a:t>
            </a:r>
            <a:endParaRPr b="1" i="1" sz="800"/>
          </a:p>
        </p:txBody>
      </p:sp>
      <p:graphicFrame>
        <p:nvGraphicFramePr>
          <p:cNvPr id="427" name="Google Shape;427;p27"/>
          <p:cNvGraphicFramePr/>
          <p:nvPr/>
        </p:nvGraphicFramePr>
        <p:xfrm>
          <a:off x="6661988" y="10193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{7242A4AC-2A66-4F3C-B675-B051F76B8D07}</a:tableStyleId>
              </a:tblPr>
              <a:tblGrid>
                <a:gridCol w="1412725"/>
              </a:tblGrid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 10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 25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Achziv45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10</a:t>
                      </a:r>
                      <a:endParaRPr b="1"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25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45</a:t>
                      </a:r>
                      <a:endParaRPr sz="900"/>
                    </a:p>
                  </a:txBody>
                  <a:tcPr marT="91425" marB="91425" marR="91425" marL="91425"/>
                </a:tc>
              </a:tr>
              <a:tr h="319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 sz="900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Naharia 45</a:t>
                      </a:r>
                      <a:endParaRPr sz="9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28" name="Google Shape;428;p27"/>
          <p:cNvSpPr txBox="1"/>
          <p:nvPr/>
        </p:nvSpPr>
        <p:spPr>
          <a:xfrm>
            <a:off x="936950" y="1471175"/>
            <a:ext cx="20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600">
                <a:latin typeface="Nunito"/>
                <a:ea typeface="Nunito"/>
                <a:cs typeface="Nunito"/>
                <a:sym typeface="Nunito"/>
              </a:rPr>
              <a:t>Fish survey: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29" name="Google Shape;429;p27"/>
          <p:cNvSpPr txBox="1"/>
          <p:nvPr/>
        </p:nvSpPr>
        <p:spPr>
          <a:xfrm>
            <a:off x="853500" y="1871375"/>
            <a:ext cx="2796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Manually identified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The same exact location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Similar data structure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0" name="Google Shape;430;p27"/>
          <p:cNvSpPr txBox="1"/>
          <p:nvPr/>
        </p:nvSpPr>
        <p:spPr>
          <a:xfrm>
            <a:off x="3699625" y="1471175"/>
            <a:ext cx="2088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600">
                <a:latin typeface="Nunito"/>
                <a:ea typeface="Nunito"/>
                <a:cs typeface="Nunito"/>
                <a:sym typeface="Nunito"/>
              </a:rPr>
              <a:t>Eological stability</a:t>
            </a:r>
            <a:r>
              <a:rPr b="1" lang="iw" sz="1600">
                <a:latin typeface="Nunito"/>
                <a:ea typeface="Nunito"/>
                <a:cs typeface="Nunito"/>
                <a:sym typeface="Nunito"/>
              </a:rPr>
              <a:t>:</a:t>
            </a:r>
            <a:endParaRPr b="1" sz="16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31" name="Google Shape;431;p27"/>
          <p:cNvSpPr txBox="1"/>
          <p:nvPr/>
        </p:nvSpPr>
        <p:spPr>
          <a:xfrm>
            <a:off x="3802500" y="1871375"/>
            <a:ext cx="237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Regulation mechanisms:</a:t>
            </a:r>
            <a:endParaRPr b="1"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Stability</a:t>
            </a:r>
            <a:endParaRPr>
              <a:latin typeface="Nunito"/>
              <a:ea typeface="Nunito"/>
              <a:cs typeface="Nunito"/>
              <a:sym typeface="Nuni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Nunito"/>
              <a:buChar char="●"/>
            </a:pPr>
            <a:r>
              <a:rPr lang="iw">
                <a:latin typeface="Nunito"/>
                <a:ea typeface="Nunito"/>
                <a:cs typeface="Nunito"/>
                <a:sym typeface="Nunito"/>
              </a:rPr>
              <a:t>resilience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7"/>
            <a:ext cx="2571750" cy="5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28"/>
          <p:cNvPicPr preferRelativeResize="0"/>
          <p:nvPr/>
        </p:nvPicPr>
        <p:blipFill rotWithShape="1">
          <a:blip r:embed="rId4">
            <a:alphaModFix/>
          </a:blip>
          <a:srcRect b="5391" l="15203" r="0" t="3996"/>
          <a:stretch/>
        </p:blipFill>
        <p:spPr>
          <a:xfrm>
            <a:off x="8097075" y="25"/>
            <a:ext cx="1046925" cy="51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8" name="Google Shape;438;p28"/>
          <p:cNvCxnSpPr/>
          <p:nvPr/>
        </p:nvCxnSpPr>
        <p:spPr>
          <a:xfrm>
            <a:off x="0" y="1798534"/>
            <a:ext cx="8142000" cy="9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9" name="Google Shape;439;p28"/>
          <p:cNvCxnSpPr/>
          <p:nvPr/>
        </p:nvCxnSpPr>
        <p:spPr>
          <a:xfrm flipH="1">
            <a:off x="3114925" y="22450"/>
            <a:ext cx="11100" cy="507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0" name="Google Shape;440;p28"/>
          <p:cNvSpPr txBox="1"/>
          <p:nvPr>
            <p:ph type="title"/>
          </p:nvPr>
        </p:nvSpPr>
        <p:spPr>
          <a:xfrm>
            <a:off x="2071200" y="148975"/>
            <a:ext cx="5001600" cy="6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Achziv Site</a:t>
            </a:r>
            <a:endParaRPr/>
          </a:p>
        </p:txBody>
      </p:sp>
      <p:sp>
        <p:nvSpPr>
          <p:cNvPr id="441" name="Google Shape;441;p28"/>
          <p:cNvSpPr txBox="1"/>
          <p:nvPr/>
        </p:nvSpPr>
        <p:spPr>
          <a:xfrm>
            <a:off x="2532475" y="804475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10 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2" name="Google Shape;442;p28"/>
          <p:cNvSpPr txBox="1"/>
          <p:nvPr/>
        </p:nvSpPr>
        <p:spPr>
          <a:xfrm>
            <a:off x="2559625" y="2305813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25</a:t>
            </a:r>
            <a:r>
              <a:rPr b="1" lang="iw">
                <a:latin typeface="Nunito"/>
                <a:ea typeface="Nunito"/>
                <a:cs typeface="Nunito"/>
                <a:sym typeface="Nunito"/>
              </a:rPr>
              <a:t>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3" name="Google Shape;443;p28"/>
          <p:cNvSpPr txBox="1"/>
          <p:nvPr/>
        </p:nvSpPr>
        <p:spPr>
          <a:xfrm>
            <a:off x="2504325" y="3807150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45</a:t>
            </a:r>
            <a:r>
              <a:rPr b="1" lang="iw">
                <a:latin typeface="Nunito"/>
                <a:ea typeface="Nunito"/>
                <a:cs typeface="Nunito"/>
                <a:sym typeface="Nunito"/>
              </a:rPr>
              <a:t>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4" name="Google Shape;444;p28"/>
          <p:cNvSpPr txBox="1"/>
          <p:nvPr/>
        </p:nvSpPr>
        <p:spPr>
          <a:xfrm>
            <a:off x="3278425" y="2945250"/>
            <a:ext cx="2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Depth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5" name="Google Shape;445;p28"/>
          <p:cNvSpPr txBox="1"/>
          <p:nvPr/>
        </p:nvSpPr>
        <p:spPr>
          <a:xfrm>
            <a:off x="4093463" y="1398325"/>
            <a:ext cx="248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Sampling Time line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46" name="Google Shape;446;p28"/>
          <p:cNvSpPr txBox="1"/>
          <p:nvPr>
            <p:ph type="title"/>
          </p:nvPr>
        </p:nvSpPr>
        <p:spPr>
          <a:xfrm>
            <a:off x="0" y="-56150"/>
            <a:ext cx="9144000" cy="3369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5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Big changes over time and depth within a site</a:t>
            </a:r>
            <a:endParaRPr sz="1455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1" name="Google Shape;451;p29"/>
          <p:cNvPicPr preferRelativeResize="0"/>
          <p:nvPr/>
        </p:nvPicPr>
        <p:blipFill rotWithShape="1">
          <a:blip r:embed="rId3">
            <a:alphaModFix/>
          </a:blip>
          <a:srcRect b="67685" l="0" r="0" t="0"/>
          <a:stretch/>
        </p:blipFill>
        <p:spPr>
          <a:xfrm>
            <a:off x="0" y="322875"/>
            <a:ext cx="2571750" cy="1662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29"/>
          <p:cNvPicPr preferRelativeResize="0"/>
          <p:nvPr/>
        </p:nvPicPr>
        <p:blipFill rotWithShape="1">
          <a:blip r:embed="rId3">
            <a:alphaModFix/>
          </a:blip>
          <a:srcRect b="6548" l="0" r="0" t="64878"/>
          <a:stretch/>
        </p:blipFill>
        <p:spPr>
          <a:xfrm>
            <a:off x="-76200" y="3600100"/>
            <a:ext cx="2571750" cy="1469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29"/>
          <p:cNvPicPr preferRelativeResize="0"/>
          <p:nvPr/>
        </p:nvPicPr>
        <p:blipFill rotWithShape="1">
          <a:blip r:embed="rId4">
            <a:alphaModFix/>
          </a:blip>
          <a:srcRect b="8846" l="0" r="5258" t="70341"/>
          <a:stretch/>
        </p:blipFill>
        <p:spPr>
          <a:xfrm>
            <a:off x="2541774" y="3873550"/>
            <a:ext cx="2983550" cy="12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29"/>
          <p:cNvPicPr preferRelativeResize="0"/>
          <p:nvPr/>
        </p:nvPicPr>
        <p:blipFill rotWithShape="1">
          <a:blip r:embed="rId5">
            <a:alphaModFix/>
          </a:blip>
          <a:srcRect b="37857" l="7193" r="7175" t="38232"/>
          <a:stretch/>
        </p:blipFill>
        <p:spPr>
          <a:xfrm>
            <a:off x="5624538" y="2269843"/>
            <a:ext cx="2372850" cy="132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29"/>
          <p:cNvPicPr preferRelativeResize="0"/>
          <p:nvPr/>
        </p:nvPicPr>
        <p:blipFill rotWithShape="1">
          <a:blip r:embed="rId6">
            <a:alphaModFix/>
          </a:blip>
          <a:srcRect b="5391" l="15203" r="0" t="3996"/>
          <a:stretch/>
        </p:blipFill>
        <p:spPr>
          <a:xfrm>
            <a:off x="8097075" y="25"/>
            <a:ext cx="1046925" cy="5143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6" name="Google Shape;456;p29"/>
          <p:cNvCxnSpPr/>
          <p:nvPr/>
        </p:nvCxnSpPr>
        <p:spPr>
          <a:xfrm>
            <a:off x="0" y="2027134"/>
            <a:ext cx="8108400" cy="207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7" name="Google Shape;457;p29"/>
          <p:cNvCxnSpPr/>
          <p:nvPr/>
        </p:nvCxnSpPr>
        <p:spPr>
          <a:xfrm flipH="1">
            <a:off x="2733925" y="22450"/>
            <a:ext cx="11100" cy="5076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8" name="Google Shape;458;p29"/>
          <p:cNvSpPr txBox="1"/>
          <p:nvPr>
            <p:ph type="title"/>
          </p:nvPr>
        </p:nvSpPr>
        <p:spPr>
          <a:xfrm>
            <a:off x="0" y="-56150"/>
            <a:ext cx="9144000" cy="3369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5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Delta of population trends across timeline and depth within the sites</a:t>
            </a:r>
            <a:endParaRPr sz="1455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459" name="Google Shape;459;p29"/>
          <p:cNvPicPr preferRelativeResize="0"/>
          <p:nvPr/>
        </p:nvPicPr>
        <p:blipFill rotWithShape="1">
          <a:blip r:embed="rId3">
            <a:alphaModFix/>
          </a:blip>
          <a:srcRect b="37118" l="0" r="0" t="35586"/>
          <a:stretch/>
        </p:blipFill>
        <p:spPr>
          <a:xfrm>
            <a:off x="0" y="2160123"/>
            <a:ext cx="2571750" cy="1403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29"/>
          <p:cNvPicPr preferRelativeResize="0"/>
          <p:nvPr/>
        </p:nvPicPr>
        <p:blipFill rotWithShape="1">
          <a:blip r:embed="rId4">
            <a:alphaModFix/>
          </a:blip>
          <a:srcRect b="69405" l="6660" r="6721" t="8520"/>
          <a:stretch/>
        </p:blipFill>
        <p:spPr>
          <a:xfrm>
            <a:off x="2831000" y="555075"/>
            <a:ext cx="2571750" cy="12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29"/>
          <p:cNvPicPr preferRelativeResize="0"/>
          <p:nvPr/>
        </p:nvPicPr>
        <p:blipFill rotWithShape="1">
          <a:blip r:embed="rId4">
            <a:alphaModFix/>
          </a:blip>
          <a:srcRect b="40212" l="6660" r="6721" t="38621"/>
          <a:stretch/>
        </p:blipFill>
        <p:spPr>
          <a:xfrm>
            <a:off x="2843732" y="2233988"/>
            <a:ext cx="2682126" cy="127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29"/>
          <p:cNvPicPr preferRelativeResize="0"/>
          <p:nvPr/>
        </p:nvPicPr>
        <p:blipFill rotWithShape="1">
          <a:blip r:embed="rId5">
            <a:alphaModFix/>
          </a:blip>
          <a:srcRect b="68336" l="0" r="0" t="7753"/>
          <a:stretch/>
        </p:blipFill>
        <p:spPr>
          <a:xfrm>
            <a:off x="5402750" y="620000"/>
            <a:ext cx="2771125" cy="132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29"/>
          <p:cNvPicPr preferRelativeResize="0"/>
          <p:nvPr/>
        </p:nvPicPr>
        <p:blipFill rotWithShape="1">
          <a:blip r:embed="rId5">
            <a:alphaModFix/>
          </a:blip>
          <a:srcRect b="8228" l="0" r="0" t="68741"/>
          <a:stretch/>
        </p:blipFill>
        <p:spPr>
          <a:xfrm>
            <a:off x="5402750" y="3821025"/>
            <a:ext cx="2771125" cy="127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29"/>
          <p:cNvSpPr/>
          <p:nvPr/>
        </p:nvSpPr>
        <p:spPr>
          <a:xfrm>
            <a:off x="3480450" y="2324225"/>
            <a:ext cx="1235400" cy="9435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9"/>
          <p:cNvSpPr txBox="1"/>
          <p:nvPr/>
        </p:nvSpPr>
        <p:spPr>
          <a:xfrm>
            <a:off x="890775" y="322875"/>
            <a:ext cx="79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Maven Pro"/>
                <a:ea typeface="Maven Pro"/>
                <a:cs typeface="Maven Pro"/>
                <a:sym typeface="Maven Pro"/>
              </a:rPr>
              <a:t>Achziv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6" name="Google Shape;466;p29"/>
          <p:cNvSpPr txBox="1"/>
          <p:nvPr/>
        </p:nvSpPr>
        <p:spPr>
          <a:xfrm>
            <a:off x="3678803" y="327725"/>
            <a:ext cx="95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Maven Pro"/>
                <a:ea typeface="Maven Pro"/>
                <a:cs typeface="Maven Pro"/>
                <a:sym typeface="Maven Pro"/>
              </a:rPr>
              <a:t>Nahariya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7" name="Google Shape;467;p29"/>
          <p:cNvSpPr txBox="1"/>
          <p:nvPr/>
        </p:nvSpPr>
        <p:spPr>
          <a:xfrm>
            <a:off x="6396524" y="327725"/>
            <a:ext cx="115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Maven Pro"/>
                <a:ea typeface="Maven Pro"/>
                <a:cs typeface="Maven Pro"/>
                <a:sym typeface="Maven Pro"/>
              </a:rPr>
              <a:t>Sdot yam</a:t>
            </a:r>
            <a:endParaRPr b="1"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68" name="Google Shape;468;p29"/>
          <p:cNvSpPr txBox="1"/>
          <p:nvPr/>
        </p:nvSpPr>
        <p:spPr>
          <a:xfrm>
            <a:off x="2493675" y="3537750"/>
            <a:ext cx="2919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Depth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69" name="Google Shape;469;p29"/>
          <p:cNvSpPr txBox="1"/>
          <p:nvPr/>
        </p:nvSpPr>
        <p:spPr>
          <a:xfrm>
            <a:off x="3043413" y="1626925"/>
            <a:ext cx="2481900" cy="400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Sampling Time line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1716725" y="1992788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25m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1" name="Google Shape;471;p29"/>
          <p:cNvSpPr txBox="1"/>
          <p:nvPr/>
        </p:nvSpPr>
        <p:spPr>
          <a:xfrm>
            <a:off x="1718925" y="3510338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45</a:t>
            </a:r>
            <a:r>
              <a:rPr b="1" lang="iw">
                <a:latin typeface="Nunito"/>
                <a:ea typeface="Nunito"/>
                <a:cs typeface="Nunito"/>
                <a:sym typeface="Nunito"/>
              </a:rPr>
              <a:t>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72" name="Google Shape;472;p29"/>
          <p:cNvSpPr txBox="1"/>
          <p:nvPr/>
        </p:nvSpPr>
        <p:spPr>
          <a:xfrm>
            <a:off x="1680975" y="322850"/>
            <a:ext cx="71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>
                <a:latin typeface="Nunito"/>
                <a:ea typeface="Nunito"/>
                <a:cs typeface="Nunito"/>
                <a:sym typeface="Nunito"/>
              </a:rPr>
              <a:t>10</a:t>
            </a:r>
            <a:r>
              <a:rPr b="1" lang="iw">
                <a:latin typeface="Nunito"/>
                <a:ea typeface="Nunito"/>
                <a:cs typeface="Nunito"/>
                <a:sym typeface="Nunito"/>
              </a:rPr>
              <a:t>m</a:t>
            </a:r>
            <a:endParaRPr b="1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473" name="Google Shape;473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40438" y="2308797"/>
            <a:ext cx="2028900" cy="1087381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29"/>
          <p:cNvSpPr/>
          <p:nvPr/>
        </p:nvSpPr>
        <p:spPr>
          <a:xfrm>
            <a:off x="3567088" y="682188"/>
            <a:ext cx="1235400" cy="943500"/>
          </a:xfrm>
          <a:prstGeom prst="mathMultiply">
            <a:avLst>
              <a:gd fmla="val 23520" name="adj1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9"/>
          <p:cNvSpPr/>
          <p:nvPr/>
        </p:nvSpPr>
        <p:spPr>
          <a:xfrm>
            <a:off x="5591575" y="426750"/>
            <a:ext cx="2481900" cy="3015000"/>
          </a:xfrm>
          <a:prstGeom prst="flowChartAlternateProcess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29"/>
          <p:cNvSpPr/>
          <p:nvPr/>
        </p:nvSpPr>
        <p:spPr>
          <a:xfrm>
            <a:off x="8153225" y="3706025"/>
            <a:ext cx="864900" cy="1262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7" name="Google Shape;477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36602" y="463375"/>
            <a:ext cx="1836573" cy="126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700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500">
                <a:solidFill>
                  <a:srgbClr val="40404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population stability index (PSI)?</a:t>
            </a:r>
            <a:endParaRPr sz="2500">
              <a:solidFill>
                <a:srgbClr val="40404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30"/>
          <p:cNvSpPr txBox="1"/>
          <p:nvPr/>
        </p:nvSpPr>
        <p:spPr>
          <a:xfrm>
            <a:off x="1124250" y="1370100"/>
            <a:ext cx="7389600" cy="22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50">
                <a:solidFill>
                  <a:srgbClr val="404040"/>
                </a:solidFill>
                <a:highlight>
                  <a:srgbClr val="FFFFFF"/>
                </a:highlight>
              </a:rPr>
              <a:t>PSI is a measure of how much a population has shifted over time or between two different samples of a population in a single number. It does this by bucketing the two distributions and comparing the percents of items in each of the buckets, resulting in a single number you can use to understand how different the populations are. The common interpretations of the PSI result are: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Clr>
                <a:srgbClr val="404040"/>
              </a:buClr>
              <a:buSzPts val="1350"/>
              <a:buChar char="●"/>
            </a:pPr>
            <a:r>
              <a:rPr lang="iw" sz="1350">
                <a:solidFill>
                  <a:srgbClr val="404040"/>
                </a:solidFill>
                <a:highlight>
                  <a:srgbClr val="FFFFFF"/>
                </a:highlight>
              </a:rPr>
              <a:t>PSI &lt; 0.1: no significant population change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Char char="●"/>
            </a:pPr>
            <a:r>
              <a:rPr lang="iw" sz="1350">
                <a:solidFill>
                  <a:srgbClr val="404040"/>
                </a:solidFill>
                <a:highlight>
                  <a:srgbClr val="FFFFFF"/>
                </a:highlight>
              </a:rPr>
              <a:t>PSI &lt; 0.2: moderate population change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04040"/>
              </a:buClr>
              <a:buSzPts val="1350"/>
              <a:buChar char="●"/>
            </a:pPr>
            <a:r>
              <a:rPr lang="iw" sz="1350">
                <a:solidFill>
                  <a:srgbClr val="404040"/>
                </a:solidFill>
                <a:highlight>
                  <a:srgbClr val="FFFFFF"/>
                </a:highlight>
              </a:rPr>
              <a:t>PSI &gt;= 0.2: significant population change</a:t>
            </a:r>
            <a:endParaRPr sz="1350">
              <a:solidFill>
                <a:srgbClr val="404040"/>
              </a:solidFill>
              <a:highlight>
                <a:srgbClr val="FFFFFF"/>
              </a:highlight>
            </a:endParaRPr>
          </a:p>
        </p:txBody>
      </p:sp>
      <p:sp>
        <p:nvSpPr>
          <p:cNvPr id="484" name="Google Shape;484;p30"/>
          <p:cNvSpPr txBox="1"/>
          <p:nvPr>
            <p:ph type="title"/>
          </p:nvPr>
        </p:nvSpPr>
        <p:spPr>
          <a:xfrm>
            <a:off x="0" y="-56150"/>
            <a:ext cx="9144000" cy="3369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5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Delta of population trends across timeline and depth of </a:t>
            </a:r>
            <a:endParaRPr sz="1455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314450" y="3985800"/>
            <a:ext cx="1909200" cy="400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And in other words..</a:t>
            </a:r>
            <a:endParaRPr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86" name="Google Shape;486;p30"/>
          <p:cNvSpPr txBox="1"/>
          <p:nvPr/>
        </p:nvSpPr>
        <p:spPr>
          <a:xfrm>
            <a:off x="0" y="4705500"/>
            <a:ext cx="9144000" cy="346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05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df['PSI'] = (df['New Percent'] - df['Initial Percent']) * np.log(df['New Percent'] / df['Initial Percent'])</a:t>
            </a:r>
            <a:endParaRPr b="1" sz="105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7" name="Google Shape;487;p30"/>
          <p:cNvPicPr preferRelativeResize="0"/>
          <p:nvPr/>
        </p:nvPicPr>
        <p:blipFill rotWithShape="1">
          <a:blip r:embed="rId3">
            <a:alphaModFix/>
          </a:blip>
          <a:srcRect b="64314" l="39722" r="23112" t="25423"/>
          <a:stretch/>
        </p:blipFill>
        <p:spPr>
          <a:xfrm>
            <a:off x="2582513" y="3745066"/>
            <a:ext cx="4473064" cy="694762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0"/>
          <p:cNvSpPr txBox="1"/>
          <p:nvPr/>
        </p:nvSpPr>
        <p:spPr>
          <a:xfrm>
            <a:off x="0" y="4386000"/>
            <a:ext cx="6402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100"/>
              <a:t>https://github.com/mwburke/population-stability-index/blob/master/walkthrough-example.ipynb</a:t>
            </a:r>
            <a:endParaRPr sz="1100"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And the most stable site is..</a:t>
            </a:r>
            <a:endParaRPr/>
          </a:p>
        </p:txBody>
      </p:sp>
      <p:sp>
        <p:nvSpPr>
          <p:cNvPr id="494" name="Google Shape;494;p31"/>
          <p:cNvSpPr txBox="1"/>
          <p:nvPr>
            <p:ph type="title"/>
          </p:nvPr>
        </p:nvSpPr>
        <p:spPr>
          <a:xfrm>
            <a:off x="0" y="-56150"/>
            <a:ext cx="9144000" cy="336900"/>
          </a:xfrm>
          <a:prstGeom prst="rect">
            <a:avLst/>
          </a:prstGeom>
          <a:solidFill>
            <a:srgbClr val="C27BA0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455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Delta of population trends across timeline and depth of </a:t>
            </a:r>
            <a:endParaRPr sz="1455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graphicFrame>
        <p:nvGraphicFramePr>
          <p:cNvPr id="495" name="Google Shape;495;p31"/>
          <p:cNvGraphicFramePr/>
          <p:nvPr/>
        </p:nvGraphicFramePr>
        <p:xfrm>
          <a:off x="1008650" y="1474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{7242A4AC-2A66-4F3C-B675-B051F76B8D07}</a:tableStyleId>
              </a:tblPr>
              <a:tblGrid>
                <a:gridCol w="3619500"/>
                <a:gridCol w="3619500"/>
              </a:tblGrid>
              <a:tr h="4411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 10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0.0765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 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0.1316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Achziv45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0.1993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07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10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0.2023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25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50">
                          <a:solidFill>
                            <a:srgbClr val="212121"/>
                          </a:solidFill>
                          <a:highlight>
                            <a:srgbClr val="FFFFFF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0.3374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Sdaot Yam 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12700" rtl="0"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00"/>
                        <a:t>0.4114</a:t>
                      </a:r>
                      <a:endParaRPr sz="1000"/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iw">
                          <a:latin typeface="Maven Pro"/>
                          <a:ea typeface="Maven Pro"/>
                          <a:cs typeface="Maven Pro"/>
                          <a:sym typeface="Maven Pro"/>
                        </a:rPr>
                        <a:t>Naharia 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50800" marR="12700" rtl="0" algn="l">
                        <a:lnSpc>
                          <a:spcPct val="115000"/>
                        </a:lnSpc>
                        <a:spcBef>
                          <a:spcPts val="1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w" sz="1000"/>
                        <a:t>0.3712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496" name="Google Shape;496;p31"/>
          <p:cNvSpPr/>
          <p:nvPr/>
        </p:nvSpPr>
        <p:spPr>
          <a:xfrm>
            <a:off x="849100" y="1417950"/>
            <a:ext cx="7670400" cy="572700"/>
          </a:xfrm>
          <a:prstGeom prst="rect">
            <a:avLst/>
          </a:prstGeom>
          <a:noFill/>
          <a:ln cap="flat" cmpd="sng" w="9525">
            <a:solidFill>
              <a:srgbClr val="008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7" name="Google Shape;497;p31"/>
          <p:cNvPicPr preferRelativeResize="0"/>
          <p:nvPr/>
        </p:nvPicPr>
        <p:blipFill rotWithShape="1">
          <a:blip r:embed="rId3">
            <a:alphaModFix/>
          </a:blip>
          <a:srcRect b="7484" l="0" r="0" t="0"/>
          <a:stretch/>
        </p:blipFill>
        <p:spPr>
          <a:xfrm>
            <a:off x="6564625" y="613825"/>
            <a:ext cx="2124075" cy="199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4"/>
          <p:cNvSpPr txBox="1"/>
          <p:nvPr>
            <p:ph type="title"/>
          </p:nvPr>
        </p:nvSpPr>
        <p:spPr>
          <a:xfrm>
            <a:off x="1303800" y="598575"/>
            <a:ext cx="32682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Marine Conservation</a:t>
            </a:r>
            <a:endParaRPr/>
          </a:p>
        </p:txBody>
      </p:sp>
      <p:sp>
        <p:nvSpPr>
          <p:cNvPr id="290" name="Google Shape;290;p14"/>
          <p:cNvSpPr txBox="1"/>
          <p:nvPr>
            <p:ph idx="1" type="body"/>
          </p:nvPr>
        </p:nvSpPr>
        <p:spPr>
          <a:xfrm>
            <a:off x="1303800" y="1990050"/>
            <a:ext cx="3268200" cy="13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w"/>
              <a:t>New in Israel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w"/>
              <a:t>Many </a:t>
            </a:r>
            <a:r>
              <a:rPr lang="iw"/>
              <a:t>anthropogenic</a:t>
            </a:r>
            <a:r>
              <a:rPr lang="iw"/>
              <a:t> threats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iw"/>
              <a:t>Climate change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b="1" lang="iw"/>
              <a:t>Good </a:t>
            </a:r>
            <a:r>
              <a:rPr lang="iw"/>
              <a:t>Data </a:t>
            </a:r>
            <a:r>
              <a:rPr lang="iw"/>
              <a:t>= better conservation</a:t>
            </a:r>
            <a:endParaRPr/>
          </a:p>
        </p:txBody>
      </p:sp>
      <p:pic>
        <p:nvPicPr>
          <p:cNvPr id="291" name="Google Shape;291;p14"/>
          <p:cNvPicPr preferRelativeResize="0"/>
          <p:nvPr/>
        </p:nvPicPr>
        <p:blipFill rotWithShape="1">
          <a:blip r:embed="rId3">
            <a:alphaModFix/>
          </a:blip>
          <a:srcRect b="27545" l="60968" r="16187" t="24986"/>
          <a:stretch/>
        </p:blipFill>
        <p:spPr>
          <a:xfrm>
            <a:off x="4645629" y="-58925"/>
            <a:ext cx="4450944" cy="5202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14"/>
          <p:cNvSpPr txBox="1"/>
          <p:nvPr/>
        </p:nvSpPr>
        <p:spPr>
          <a:xfrm>
            <a:off x="5907175" y="774900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Naharia</a:t>
            </a:r>
            <a:endParaRPr b="1" sz="700"/>
          </a:p>
        </p:txBody>
      </p:sp>
      <p:sp>
        <p:nvSpPr>
          <p:cNvPr id="293" name="Google Shape;293;p14"/>
          <p:cNvSpPr txBox="1"/>
          <p:nvPr/>
        </p:nvSpPr>
        <p:spPr>
          <a:xfrm>
            <a:off x="6149400" y="405600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Achziv</a:t>
            </a:r>
            <a:endParaRPr b="1" sz="700"/>
          </a:p>
        </p:txBody>
      </p:sp>
      <p:sp>
        <p:nvSpPr>
          <p:cNvPr id="294" name="Google Shape;294;p14"/>
          <p:cNvSpPr txBox="1"/>
          <p:nvPr/>
        </p:nvSpPr>
        <p:spPr>
          <a:xfrm>
            <a:off x="5807675" y="2102513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Dor</a:t>
            </a:r>
            <a:endParaRPr b="1" sz="700"/>
          </a:p>
        </p:txBody>
      </p:sp>
      <p:sp>
        <p:nvSpPr>
          <p:cNvPr id="295" name="Google Shape;295;p14"/>
          <p:cNvSpPr txBox="1"/>
          <p:nvPr/>
        </p:nvSpPr>
        <p:spPr>
          <a:xfrm>
            <a:off x="5571825" y="2471813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Sdot Yam</a:t>
            </a:r>
            <a:endParaRPr b="1" sz="700"/>
          </a:p>
        </p:txBody>
      </p:sp>
      <p:sp>
        <p:nvSpPr>
          <p:cNvPr id="296" name="Google Shape;296;p14"/>
          <p:cNvSpPr txBox="1"/>
          <p:nvPr/>
        </p:nvSpPr>
        <p:spPr>
          <a:xfrm>
            <a:off x="5228400" y="3799425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Ashdod</a:t>
            </a:r>
            <a:endParaRPr b="1" sz="700"/>
          </a:p>
        </p:txBody>
      </p:sp>
      <p:sp>
        <p:nvSpPr>
          <p:cNvPr id="297" name="Google Shape;297;p14"/>
          <p:cNvSpPr txBox="1"/>
          <p:nvPr/>
        </p:nvSpPr>
        <p:spPr>
          <a:xfrm>
            <a:off x="4795250" y="4168725"/>
            <a:ext cx="92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800"/>
              </a:spcAft>
              <a:buNone/>
            </a:pPr>
            <a:r>
              <a:rPr b="1" lang="iw" sz="1200">
                <a:highlight>
                  <a:schemeClr val="lt1"/>
                </a:highlight>
              </a:rPr>
              <a:t>Ashkelon</a:t>
            </a:r>
            <a:endParaRPr b="1" sz="700"/>
          </a:p>
        </p:txBody>
      </p:sp>
      <p:sp>
        <p:nvSpPr>
          <p:cNvPr id="298" name="Google Shape;298;p14"/>
          <p:cNvSpPr txBox="1"/>
          <p:nvPr/>
        </p:nvSpPr>
        <p:spPr>
          <a:xfrm>
            <a:off x="202150" y="3919400"/>
            <a:ext cx="42450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150">
                <a:highlight>
                  <a:srgbClr val="FFFFFF"/>
                </a:highlight>
              </a:rPr>
              <a:t>Data source:</a:t>
            </a:r>
            <a:r>
              <a:rPr b="1" lang="iw" sz="1150">
                <a:highlight>
                  <a:srgbClr val="FFFFFF"/>
                </a:highlight>
              </a:rPr>
              <a:t>The Morris Kahn Marine Research Station</a:t>
            </a:r>
            <a:endParaRPr b="1" sz="1500"/>
          </a:p>
        </p:txBody>
      </p:sp>
      <p:sp>
        <p:nvSpPr>
          <p:cNvPr id="299" name="Google Shape;299;p14"/>
          <p:cNvSpPr txBox="1"/>
          <p:nvPr>
            <p:ph type="title"/>
          </p:nvPr>
        </p:nvSpPr>
        <p:spPr>
          <a:xfrm>
            <a:off x="0" y="0"/>
            <a:ext cx="4645500" cy="471600"/>
          </a:xfrm>
          <a:prstGeom prst="rect">
            <a:avLst/>
          </a:prstGeom>
          <a:solidFill>
            <a:srgbClr val="B45F0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Our Data - Data collection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5"/>
          <p:cNvSpPr txBox="1"/>
          <p:nvPr>
            <p:ph type="title"/>
          </p:nvPr>
        </p:nvSpPr>
        <p:spPr>
          <a:xfrm>
            <a:off x="741200" y="460450"/>
            <a:ext cx="8512500" cy="6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Object Recognition Algorithm &amp; Sampling </a:t>
            </a:r>
            <a:r>
              <a:rPr lang="iw"/>
              <a:t>Method</a:t>
            </a:r>
            <a:r>
              <a:rPr lang="iw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305" name="Google Shape;305;p15"/>
          <p:cNvSpPr txBox="1"/>
          <p:nvPr/>
        </p:nvSpPr>
        <p:spPr>
          <a:xfrm>
            <a:off x="1175100" y="1061700"/>
            <a:ext cx="7809300" cy="29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iw" sz="1900">
                <a:highlight>
                  <a:srgbClr val="FFFFFF"/>
                </a:highlight>
              </a:rPr>
              <a:t>Photo Survey</a:t>
            </a:r>
            <a:endParaRPr b="1" sz="1900"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iw">
                <a:highlight>
                  <a:srgbClr val="FFFFFF"/>
                </a:highlight>
              </a:rPr>
              <a:t>P</a:t>
            </a:r>
            <a:r>
              <a:rPr lang="iw">
                <a:highlight>
                  <a:srgbClr val="FFFFFF"/>
                </a:highlight>
              </a:rPr>
              <a:t>hoto-quadrats (25 cm2) </a:t>
            </a:r>
            <a:r>
              <a:rPr lang="iw">
                <a:highlight>
                  <a:schemeClr val="lt1"/>
                </a:highlight>
              </a:rPr>
              <a:t>every 2 meters along a 25 meter transect line.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>
                <a:highlight>
                  <a:srgbClr val="FFFFFF"/>
                </a:highlight>
              </a:rPr>
              <a:t>4 </a:t>
            </a:r>
            <a:r>
              <a:rPr lang="iw">
                <a:highlight>
                  <a:schemeClr val="lt1"/>
                </a:highlight>
              </a:rPr>
              <a:t> transect lines at each site (&amp; depth).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>
                <a:highlight>
                  <a:srgbClr val="FFFFFF"/>
                </a:highlight>
              </a:rPr>
              <a:t>Upload photo to</a:t>
            </a:r>
            <a:r>
              <a:rPr lang="iw">
                <a:highlight>
                  <a:srgbClr val="FFFFFF"/>
                </a:highlight>
              </a:rPr>
              <a:t> </a:t>
            </a:r>
            <a:r>
              <a:rPr lang="iw">
                <a:solidFill>
                  <a:srgbClr val="22B8F0"/>
                </a:solidFill>
                <a:highlight>
                  <a:srgbClr val="FFFFFF"/>
                </a:highlight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Coralnet</a:t>
            </a:r>
            <a:r>
              <a:rPr lang="iw">
                <a:highlight>
                  <a:srgbClr val="FFFFFF"/>
                </a:highlight>
              </a:rPr>
              <a:t> website fo</a:t>
            </a:r>
            <a:r>
              <a:rPr lang="iw">
                <a:highlight>
                  <a:srgbClr val="FFFFFF"/>
                </a:highlight>
              </a:rPr>
              <a:t>r Automated annotation.</a:t>
            </a:r>
            <a:endParaRPr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1500"/>
              </a:spcBef>
              <a:spcAft>
                <a:spcPts val="0"/>
              </a:spcAft>
              <a:buNone/>
            </a:pPr>
            <a:r>
              <a:rPr b="1" lang="iw" sz="1900">
                <a:highlight>
                  <a:srgbClr val="FFFFFF"/>
                </a:highlight>
              </a:rPr>
              <a:t>Stratified Random Annotation Model</a:t>
            </a:r>
            <a:endParaRPr b="1" sz="1900"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400"/>
              <a:buChar char="●"/>
            </a:pPr>
            <a:r>
              <a:rPr lang="iw">
                <a:highlight>
                  <a:srgbClr val="FFFFFF"/>
                </a:highlight>
              </a:rPr>
              <a:t>Using </a:t>
            </a:r>
            <a:r>
              <a:rPr lang="iw">
                <a:highlight>
                  <a:srgbClr val="FFFFFF"/>
                </a:highlight>
              </a:rPr>
              <a:t>stratified random annotation point generator - 4 x 4 matrix - generate 16 rows for every photo.</a:t>
            </a:r>
            <a:endParaRPr>
              <a:highlight>
                <a:srgbClr val="FFFFFF"/>
              </a:highlight>
            </a:endParaRPr>
          </a:p>
          <a:p>
            <a:pPr indent="-3175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>
                <a:highlight>
                  <a:schemeClr val="lt1"/>
                </a:highlight>
              </a:rPr>
              <a:t>Taxa group is automatically classified at </a:t>
            </a:r>
            <a:r>
              <a:rPr lang="iw">
                <a:highlight>
                  <a:srgbClr val="FFFFFF"/>
                </a:highlight>
              </a:rPr>
              <a:t>90% </a:t>
            </a:r>
            <a:r>
              <a:rPr lang="iw">
                <a:highlight>
                  <a:schemeClr val="lt1"/>
                </a:highlight>
              </a:rPr>
              <a:t>confidence level</a:t>
            </a:r>
            <a:r>
              <a:rPr lang="iw">
                <a:highlight>
                  <a:srgbClr val="FFFFFF"/>
                </a:highlight>
              </a:rPr>
              <a:t>, if not classification</a:t>
            </a:r>
            <a:r>
              <a:rPr lang="iw">
                <a:highlight>
                  <a:srgbClr val="FFFFFF"/>
                </a:highlight>
              </a:rPr>
              <a:t> </a:t>
            </a:r>
            <a:r>
              <a:rPr lang="iw">
                <a:highlight>
                  <a:schemeClr val="lt1"/>
                </a:highlight>
              </a:rPr>
              <a:t>entered </a:t>
            </a:r>
            <a:r>
              <a:rPr lang="iw">
                <a:highlight>
                  <a:srgbClr val="FFFFFF"/>
                </a:highlight>
              </a:rPr>
              <a:t>manually.</a:t>
            </a:r>
            <a:endParaRPr>
              <a:highlight>
                <a:srgbClr val="FFFFFF"/>
              </a:highlight>
            </a:endParaRPr>
          </a:p>
        </p:txBody>
      </p:sp>
      <p:pic>
        <p:nvPicPr>
          <p:cNvPr id="306" name="Google Shape;30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79010"/>
            <a:ext cx="1345550" cy="12644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15"/>
          <p:cNvSpPr txBox="1"/>
          <p:nvPr>
            <p:ph type="title"/>
          </p:nvPr>
        </p:nvSpPr>
        <p:spPr>
          <a:xfrm>
            <a:off x="0" y="0"/>
            <a:ext cx="9144000" cy="471600"/>
          </a:xfrm>
          <a:prstGeom prst="rect">
            <a:avLst/>
          </a:prstGeom>
          <a:solidFill>
            <a:srgbClr val="B45F0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07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Photo Survey </a:t>
            </a: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</a:t>
            </a:r>
            <a:r>
              <a:rPr lang="iw" sz="201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Data collection</a:t>
            </a:r>
            <a:endParaRPr sz="2011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308" name="Google Shape;308;p15"/>
          <p:cNvPicPr preferRelativeResize="0"/>
          <p:nvPr/>
        </p:nvPicPr>
        <p:blipFill rotWithShape="1">
          <a:blip r:embed="rId5">
            <a:alphaModFix/>
          </a:blip>
          <a:srcRect b="4892" l="25858" r="25645" t="45385"/>
          <a:stretch/>
        </p:blipFill>
        <p:spPr>
          <a:xfrm>
            <a:off x="3575300" y="3802375"/>
            <a:ext cx="2844300" cy="1341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16"/>
          <p:cNvSpPr txBox="1"/>
          <p:nvPr>
            <p:ph type="title"/>
          </p:nvPr>
        </p:nvSpPr>
        <p:spPr>
          <a:xfrm>
            <a:off x="1408075" y="755825"/>
            <a:ext cx="70305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3100"/>
              <a:t>Data Description</a:t>
            </a:r>
            <a:endParaRPr sz="3100"/>
          </a:p>
        </p:txBody>
      </p:sp>
      <p:sp>
        <p:nvSpPr>
          <p:cNvPr id="314" name="Google Shape;314;p16"/>
          <p:cNvSpPr txBox="1"/>
          <p:nvPr>
            <p:ph idx="1" type="body"/>
          </p:nvPr>
        </p:nvSpPr>
        <p:spPr>
          <a:xfrm>
            <a:off x="1295775" y="1520400"/>
            <a:ext cx="7030500" cy="21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Sample Date - </a:t>
            </a:r>
            <a:r>
              <a:rPr b="1" lang="iw" sz="1600">
                <a:solidFill>
                  <a:srgbClr val="4A86E8"/>
                </a:solidFill>
              </a:rPr>
              <a:t>90 sampling days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Season - </a:t>
            </a:r>
            <a:r>
              <a:rPr b="1" lang="iw" sz="1600">
                <a:solidFill>
                  <a:srgbClr val="4A86E8"/>
                </a:solidFill>
              </a:rPr>
              <a:t>Fall, Spring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Site -</a:t>
            </a:r>
            <a:r>
              <a:rPr b="1" lang="iw" sz="1600">
                <a:solidFill>
                  <a:srgbClr val="4A86E8"/>
                </a:solidFill>
              </a:rPr>
              <a:t>5 different sites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Depth -</a:t>
            </a:r>
            <a:r>
              <a:rPr b="1" lang="iw" sz="1600">
                <a:solidFill>
                  <a:srgbClr val="4A86E8"/>
                </a:solidFill>
              </a:rPr>
              <a:t>10,25,45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T</a:t>
            </a:r>
            <a:r>
              <a:rPr b="1" lang="iw" sz="1600"/>
              <a:t>ransect -</a:t>
            </a:r>
            <a:r>
              <a:rPr b="1" lang="iw" sz="1600">
                <a:solidFill>
                  <a:srgbClr val="4A86E8"/>
                </a:solidFill>
              </a:rPr>
              <a:t> 1-4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Object Name \ Organism  - </a:t>
            </a:r>
            <a:r>
              <a:rPr b="1" lang="iw" sz="1600">
                <a:solidFill>
                  <a:srgbClr val="4A86E8"/>
                </a:solidFill>
              </a:rPr>
              <a:t>63 differnt organisms</a:t>
            </a:r>
            <a:endParaRPr b="1" sz="1600">
              <a:solidFill>
                <a:srgbClr val="4A86E8"/>
              </a:solidFill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b="1" lang="iw" sz="1600"/>
              <a:t>Taxonomy Group - </a:t>
            </a:r>
            <a:r>
              <a:rPr b="1" lang="iw" sz="1600">
                <a:solidFill>
                  <a:srgbClr val="4A86E8"/>
                </a:solidFill>
              </a:rPr>
              <a:t>11 tax groups</a:t>
            </a:r>
            <a:endParaRPr b="1" sz="1600">
              <a:solidFill>
                <a:srgbClr val="4A86E8"/>
              </a:solidFill>
            </a:endParaRPr>
          </a:p>
        </p:txBody>
      </p:sp>
      <p:pic>
        <p:nvPicPr>
          <p:cNvPr id="315" name="Google Shape;31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200" y="3675300"/>
            <a:ext cx="83058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6"/>
          <p:cNvSpPr txBox="1"/>
          <p:nvPr>
            <p:ph type="title"/>
          </p:nvPr>
        </p:nvSpPr>
        <p:spPr>
          <a:xfrm>
            <a:off x="0" y="0"/>
            <a:ext cx="9144000" cy="471600"/>
          </a:xfrm>
          <a:prstGeom prst="rect">
            <a:avLst/>
          </a:prstGeom>
          <a:solidFill>
            <a:srgbClr val="B45F0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07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Photo Survey</a:t>
            </a:r>
            <a:r>
              <a:rPr lang="iw" sz="207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- Data exploration</a:t>
            </a:r>
            <a:endParaRPr sz="207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mc:AlternateContent>
    <mc:Choice Requires="p14">
      <p:transition spd="slow" p14:dur="1500">
        <p14:flip dir="l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Steps and Research Questions</a:t>
            </a:r>
            <a:endParaRPr/>
          </a:p>
        </p:txBody>
      </p:sp>
      <p:sp>
        <p:nvSpPr>
          <p:cNvPr id="322" name="Google Shape;322;p17"/>
          <p:cNvSpPr txBox="1"/>
          <p:nvPr>
            <p:ph idx="1" type="body"/>
          </p:nvPr>
        </p:nvSpPr>
        <p:spPr>
          <a:xfrm>
            <a:off x="617675" y="1804100"/>
            <a:ext cx="8175600" cy="175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47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45F06"/>
              </a:buClr>
              <a:buSzPts val="1514"/>
              <a:buChar char="●"/>
            </a:pPr>
            <a:r>
              <a:rPr b="1" lang="iw" sz="1514">
                <a:solidFill>
                  <a:srgbClr val="B45F06"/>
                </a:solidFill>
              </a:rPr>
              <a:t>Data </a:t>
            </a:r>
            <a:r>
              <a:rPr b="1" lang="iw" sz="1514">
                <a:solidFill>
                  <a:srgbClr val="B45F06"/>
                </a:solidFill>
              </a:rPr>
              <a:t>exploration</a:t>
            </a:r>
            <a:endParaRPr b="1" sz="1514">
              <a:solidFill>
                <a:srgbClr val="B45F06"/>
              </a:solidFill>
            </a:endParaRPr>
          </a:p>
          <a:p>
            <a:pPr indent="-3374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714"/>
              <a:buChar char="●"/>
            </a:pPr>
            <a:r>
              <a:rPr b="1" lang="iw" sz="1714">
                <a:solidFill>
                  <a:schemeClr val="accent3"/>
                </a:solidFill>
              </a:rPr>
              <a:t>Descriptive Statistics</a:t>
            </a:r>
            <a:endParaRPr b="1" sz="1714">
              <a:solidFill>
                <a:schemeClr val="accent3"/>
              </a:solidFill>
            </a:endParaRPr>
          </a:p>
          <a:p>
            <a:pPr indent="-34380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BF9000"/>
              </a:buClr>
              <a:buSzPts val="1814"/>
              <a:buChar char="●"/>
            </a:pPr>
            <a:r>
              <a:rPr b="1" lang="iw" sz="1814">
                <a:solidFill>
                  <a:srgbClr val="BF9000"/>
                </a:solidFill>
              </a:rPr>
              <a:t>I</a:t>
            </a:r>
            <a:r>
              <a:rPr b="1" lang="iw" sz="1814">
                <a:solidFill>
                  <a:srgbClr val="BF9000"/>
                </a:solidFill>
              </a:rPr>
              <a:t>s there a </a:t>
            </a:r>
            <a:r>
              <a:rPr b="1" lang="iw" sz="1814">
                <a:solidFill>
                  <a:srgbClr val="BF9000"/>
                </a:solidFill>
              </a:rPr>
              <a:t>correlation</a:t>
            </a:r>
            <a:r>
              <a:rPr b="1" lang="iw" sz="1814">
                <a:solidFill>
                  <a:srgbClr val="BF9000"/>
                </a:solidFill>
              </a:rPr>
              <a:t> between the different organisms  ?</a:t>
            </a:r>
            <a:endParaRPr b="1" sz="1739">
              <a:solidFill>
                <a:srgbClr val="BF9000"/>
              </a:solidFill>
            </a:endParaRPr>
          </a:p>
          <a:p>
            <a:pPr indent="-3374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1714"/>
              <a:buChar char="●"/>
            </a:pPr>
            <a:r>
              <a:rPr b="1" lang="iw" sz="1714">
                <a:solidFill>
                  <a:srgbClr val="3C78D8"/>
                </a:solidFill>
              </a:rPr>
              <a:t>How rich I</a:t>
            </a:r>
            <a:r>
              <a:rPr b="1" lang="iw" sz="1714">
                <a:solidFill>
                  <a:srgbClr val="3C78D8"/>
                </a:solidFill>
              </a:rPr>
              <a:t>s the organisms diversity along the different sites and years? is there a big difference ?</a:t>
            </a:r>
            <a:endParaRPr b="1" sz="1714">
              <a:solidFill>
                <a:srgbClr val="3C78D8"/>
              </a:solidFill>
            </a:endParaRPr>
          </a:p>
          <a:p>
            <a:pPr indent="-337458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27BA0"/>
              </a:buClr>
              <a:buSzPts val="1714"/>
              <a:buChar char="●"/>
            </a:pPr>
            <a:r>
              <a:rPr b="1" lang="iw" sz="1714">
                <a:solidFill>
                  <a:srgbClr val="C27BA0"/>
                </a:solidFill>
              </a:rPr>
              <a:t>Which of the sites is the most stable?</a:t>
            </a:r>
            <a:endParaRPr b="1" sz="1714">
              <a:solidFill>
                <a:srgbClr val="C27BA0"/>
              </a:solidFill>
            </a:endParaRPr>
          </a:p>
          <a:p>
            <a:pPr indent="0" lvl="0" marL="0" rtl="1" algn="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t/>
            </a:r>
            <a:endParaRPr sz="825"/>
          </a:p>
        </p:txBody>
      </p:sp>
      <p:sp>
        <p:nvSpPr>
          <p:cNvPr id="323" name="Google Shape;323;p17"/>
          <p:cNvSpPr txBox="1"/>
          <p:nvPr>
            <p:ph type="title"/>
          </p:nvPr>
        </p:nvSpPr>
        <p:spPr>
          <a:xfrm>
            <a:off x="0" y="0"/>
            <a:ext cx="9144000" cy="471600"/>
          </a:xfrm>
          <a:prstGeom prst="rect">
            <a:avLst/>
          </a:prstGeom>
          <a:solidFill>
            <a:srgbClr val="B45F06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2072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Photo Survey - Data exploration</a:t>
            </a:r>
            <a:endParaRPr sz="2072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18"/>
          <p:cNvSpPr txBox="1"/>
          <p:nvPr>
            <p:ph type="ctrTitle"/>
          </p:nvPr>
        </p:nvSpPr>
        <p:spPr>
          <a:xfrm>
            <a:off x="865125" y="1194125"/>
            <a:ext cx="5040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Descriptive</a:t>
            </a:r>
            <a:r>
              <a:rPr lang="iw"/>
              <a:t> </a:t>
            </a:r>
            <a:endParaRPr/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Statistics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19"/>
          <p:cNvSpPr txBox="1"/>
          <p:nvPr>
            <p:ph type="title"/>
          </p:nvPr>
        </p:nvSpPr>
        <p:spPr>
          <a:xfrm>
            <a:off x="356975" y="337700"/>
            <a:ext cx="35310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220"/>
              <a:t>Unique Values in DF</a:t>
            </a:r>
            <a:endParaRPr sz="2220"/>
          </a:p>
        </p:txBody>
      </p:sp>
      <p:pic>
        <p:nvPicPr>
          <p:cNvPr id="334" name="Google Shape;33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50" y="935300"/>
            <a:ext cx="3899926" cy="4172074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19"/>
          <p:cNvSpPr txBox="1"/>
          <p:nvPr>
            <p:ph type="title"/>
          </p:nvPr>
        </p:nvSpPr>
        <p:spPr>
          <a:xfrm>
            <a:off x="4401650" y="337700"/>
            <a:ext cx="41769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iw" sz="2220"/>
              <a:t>Distribution of Depth in sites</a:t>
            </a:r>
            <a:endParaRPr sz="2220"/>
          </a:p>
        </p:txBody>
      </p:sp>
      <p:pic>
        <p:nvPicPr>
          <p:cNvPr id="336" name="Google Shape;33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100" y="935300"/>
            <a:ext cx="3864325" cy="4280900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Google Shape;337;p19"/>
          <p:cNvSpPr txBox="1"/>
          <p:nvPr>
            <p:ph type="title"/>
          </p:nvPr>
        </p:nvSpPr>
        <p:spPr>
          <a:xfrm>
            <a:off x="-2425" y="-83425"/>
            <a:ext cx="9144000" cy="4041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457200" lvl="0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            Unique Values Distribution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75" y="682575"/>
            <a:ext cx="4132675" cy="431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33850" y="663125"/>
            <a:ext cx="4509650" cy="43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20"/>
          <p:cNvSpPr txBox="1"/>
          <p:nvPr>
            <p:ph type="title"/>
          </p:nvPr>
        </p:nvSpPr>
        <p:spPr>
          <a:xfrm>
            <a:off x="0" y="0"/>
            <a:ext cx="9144000" cy="4119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Distributions of Organisms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400" y="1565763"/>
            <a:ext cx="3586002" cy="3240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0327" y="1393000"/>
            <a:ext cx="3675707" cy="3586353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1"/>
          <p:cNvSpPr txBox="1"/>
          <p:nvPr>
            <p:ph type="title"/>
          </p:nvPr>
        </p:nvSpPr>
        <p:spPr>
          <a:xfrm>
            <a:off x="5160325" y="849200"/>
            <a:ext cx="3675600" cy="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0" lang="iw" sz="1620"/>
              <a:t>Example of Sponge species</a:t>
            </a:r>
            <a:endParaRPr b="0" sz="1620"/>
          </a:p>
        </p:txBody>
      </p:sp>
      <p:pic>
        <p:nvPicPr>
          <p:cNvPr id="352" name="Google Shape;35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3675" y="1393000"/>
            <a:ext cx="1497675" cy="242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21"/>
          <p:cNvSpPr txBox="1"/>
          <p:nvPr/>
        </p:nvSpPr>
        <p:spPr>
          <a:xfrm>
            <a:off x="1177525" y="962438"/>
            <a:ext cx="398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Nunito"/>
              <a:buChar char="●"/>
            </a:pPr>
            <a:r>
              <a:rPr lang="iw" sz="1200">
                <a:latin typeface="Nunito"/>
                <a:ea typeface="Nunito"/>
                <a:cs typeface="Nunito"/>
                <a:sym typeface="Nunito"/>
              </a:rPr>
              <a:t>‘Sponge’  - High diversity low frequency( &lt;3%). 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354" name="Google Shape;354;p21"/>
          <p:cNvSpPr txBox="1"/>
          <p:nvPr>
            <p:ph type="title"/>
          </p:nvPr>
        </p:nvSpPr>
        <p:spPr>
          <a:xfrm>
            <a:off x="0" y="0"/>
            <a:ext cx="9144000" cy="461400"/>
          </a:xfrm>
          <a:prstGeom prst="rect">
            <a:avLst/>
          </a:prstGeom>
          <a:solidFill>
            <a:schemeClr val="accent3"/>
          </a:solidFill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9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Organism Diversity By Group</a:t>
            </a:r>
            <a:endParaRPr sz="1900">
              <a:solidFill>
                <a:schemeClr val="lt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